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15-1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hyperlink" Target="https://www.usawmembership.com/login" TargetMode="External"/><Relationship Id="rId3" Type="http://schemas.openxmlformats.org/officeDocument/2006/relationships/hyperlink" Target="https://www.usawmembership.com/login" TargetMode="External"/><Relationship Id="rId4" Type="http://schemas.openxmlformats.org/officeDocument/2006/relationships/image" Target="../media/image-6-2.png"/><Relationship Id="rId5" Type="http://schemas.openxmlformats.org/officeDocument/2006/relationships/hyperlink" Target="https://pwcdragons.org" TargetMode="External"/><Relationship Id="rId6" Type="http://schemas.openxmlformats.org/officeDocument/2006/relationships/hyperlink" Target="https://pwcdragons.org" TargetMode="Externa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hyperlink" Target="https://wrestlingiq.com" TargetMode="External"/><Relationship Id="rId3" Type="http://schemas.openxmlformats.org/officeDocument/2006/relationships/hyperlink" Target="https://wrestlingiq.com" TargetMode="Externa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Relationship Id="rId6" Type="http://schemas.openxmlformats.org/officeDocument/2006/relationships/hyperlink" Target="https://apps.apple.com/us/app/wrestlingiq/id1493740351" TargetMode="External"/><Relationship Id="rId7" Type="http://schemas.openxmlformats.org/officeDocument/2006/relationships/hyperlink" Target="https://play.google.com/store/apps/details?id=com.athleticsiq.android.wrestlingiq" TargetMode="External"/><Relationship Id="rId8" Type="http://schemas.openxmlformats.org/officeDocument/2006/relationships/image" Target="../media/image1.png"/><Relationship Id="rId9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image" Target="../media/image-15-2.png"/><Relationship Id="rId3" Type="http://schemas.openxmlformats.org/officeDocument/2006/relationships/hyperlink" Target="https://goearnit.tuosystems.com/stores/pittsburgwrestling2026" TargetMode="External"/><Relationship Id="rId4" Type="http://schemas.openxmlformats.org/officeDocument/2006/relationships/hyperlink" Target="https://goearnit.tuosystems.com/stores/pittsburgwrestling2026" TargetMode="External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hyperlink" Target="https://pwcdragons.org" TargetMode="External"/><Relationship Id="rId3" Type="http://schemas.openxmlformats.org/officeDocument/2006/relationships/image" Target="../media/image-19-2.png"/><Relationship Id="rId4" Type="http://schemas.openxmlformats.org/officeDocument/2006/relationships/hyperlink" Target="https://www.facebook.com/PWCDragons" TargetMode="External"/><Relationship Id="rId5" Type="http://schemas.openxmlformats.org/officeDocument/2006/relationships/hyperlink" Target="https://pwcdragons.org" TargetMode="External"/><Relationship Id="rId6" Type="http://schemas.openxmlformats.org/officeDocument/2006/relationships/hyperlink" Target="https://www.facebook.com/PWCDragons" TargetMode="Externa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614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" cy="6858000"/>
          </a:xfrm>
          <a:prstGeom prst="rect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pic>
        <p:nvPicPr>
          <p:cNvPr id="3" name="Image 0" descr="/mnt/data/image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49640" y="1005840"/>
            <a:ext cx="2377440" cy="2377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77240" y="141732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100" b="1" spc="2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PITTSBURG</a:t>
            </a:r>
            <a:endParaRPr lang="en-US" sz="5100" dirty="0"/>
          </a:p>
        </p:txBody>
      </p:sp>
      <p:sp>
        <p:nvSpPr>
          <p:cNvPr id="5" name="Text 2"/>
          <p:cNvSpPr/>
          <p:nvPr/>
        </p:nvSpPr>
        <p:spPr>
          <a:xfrm>
            <a:off x="822960" y="2295144"/>
            <a:ext cx="8138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CDB8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WRESTLING CLUB</a:t>
            </a:r>
            <a:endParaRPr lang="en-US" sz="3500" dirty="0"/>
          </a:p>
        </p:txBody>
      </p:sp>
      <p:sp>
        <p:nvSpPr>
          <p:cNvPr id="6" name="Text 3"/>
          <p:cNvSpPr/>
          <p:nvPr/>
        </p:nvSpPr>
        <p:spPr>
          <a:xfrm>
            <a:off x="832104" y="3447288"/>
            <a:ext cx="73152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2026–27 PARENT MEETING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832104" y="4133088"/>
            <a:ext cx="8503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E3D9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Monday, October 12 • 5:30 PM • SEK Elite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41248" y="597103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110" kern="0" dirty="0">
                <a:solidFill>
                  <a:srgbClr val="F0C8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BUILDING DRAGONS ON AND OFF THE MAT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2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 • 2026–27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22376"/>
            <a:ext cx="11109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Tonight’s game plan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389888"/>
            <a:ext cx="11064240" cy="0"/>
          </a:xfrm>
          <a:prstGeom prst="line">
            <a:avLst/>
          </a:prstGeom>
          <a:noFill/>
          <a:ln w="16510">
            <a:solidFill>
              <a:srgbClr val="D8CE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651967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PWCDragons.org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01400" y="6501384"/>
            <a:ext cx="411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0080" y="1691640"/>
            <a:ext cx="5349240" cy="297180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0392" y="1874520"/>
            <a:ext cx="49286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GET READY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50392" y="2350008"/>
            <a:ext cx="49286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Welcome &amp; coaching team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50392" y="2825496"/>
            <a:ext cx="49286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Season structure and practices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0392" y="3300984"/>
            <a:ext cx="49286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Registration, USAW and fees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172200" y="1691640"/>
            <a:ext cx="5349240" cy="297180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82512" y="1874520"/>
            <a:ext cx="49286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GET INVOLVED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382512" y="2350008"/>
            <a:ext cx="49286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Tournaments &amp; communication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82512" y="2825496"/>
            <a:ext cx="49286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Gear, safety and expectations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82512" y="3300984"/>
            <a:ext cx="49286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Fundraising, dates &amp; questions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14400" y="5184648"/>
            <a:ext cx="104241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Scan the QR codes on the registration, gear and contact slides.</a:t>
            </a:r>
            <a:endParaRPr lang="en-US" sz="2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2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 • 2026–27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22376"/>
            <a:ext cx="11109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Our board &amp; coaches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389888"/>
            <a:ext cx="11064240" cy="0"/>
          </a:xfrm>
          <a:prstGeom prst="line">
            <a:avLst/>
          </a:prstGeom>
          <a:noFill/>
          <a:ln w="16510">
            <a:solidFill>
              <a:srgbClr val="D8CE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651967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PWCDragons.org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01400" y="6501384"/>
            <a:ext cx="411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0080" y="1673352"/>
            <a:ext cx="5440680" cy="3264408"/>
          </a:xfrm>
          <a:prstGeom prst="roundRect">
            <a:avLst>
              <a:gd name="adj" fmla="val 4202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0392" y="1856232"/>
            <a:ext cx="50200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BOARD OF DIRECTORS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50392" y="2331720"/>
            <a:ext cx="50200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LC Davis • Carrie Lance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50392" y="2807208"/>
            <a:ext cx="50200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Josh Lattimer • Will Peden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0392" y="3282696"/>
            <a:ext cx="50200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James Ryan • Mindi Jones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190488" y="1673352"/>
            <a:ext cx="5349240" cy="3264408"/>
          </a:xfrm>
          <a:prstGeom prst="roundRect">
            <a:avLst>
              <a:gd name="adj" fmla="val 4202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0" y="1856232"/>
            <a:ext cx="49286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COACHING STAFF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400800" y="2331720"/>
            <a:ext cx="49286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LC Davis • Josh Lattimer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00800" y="2807208"/>
            <a:ext cx="49286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Jordan Michael Brown • James Ryan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00800" y="3282696"/>
            <a:ext cx="49286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Nolan Richie • Izzy Renfro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400800" y="3758184"/>
            <a:ext cx="49286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Dillon Hooper • Seth Gann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4400" y="5266944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Coaches may adjust team placement based on safety, readiness and skills.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2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 • 2026–27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22376"/>
            <a:ext cx="11109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group is right for your wrestler?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389888"/>
            <a:ext cx="11064240" cy="0"/>
          </a:xfrm>
          <a:prstGeom prst="line">
            <a:avLst/>
          </a:prstGeom>
          <a:noFill/>
          <a:ln w="16510">
            <a:solidFill>
              <a:srgbClr val="D8CE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651967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PWCDragons.org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01400" y="6501384"/>
            <a:ext cx="411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0080" y="1645920"/>
            <a:ext cx="5440680" cy="3410712"/>
          </a:xfrm>
          <a:prstGeom prst="roundRect">
            <a:avLst>
              <a:gd name="adj" fmla="val 4021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0392" y="1828800"/>
            <a:ext cx="50200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NOVICE  |  $100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50392" y="2304288"/>
            <a:ext cx="50200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Less than 2 years of experience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50392" y="2779776"/>
            <a:ext cx="50200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Focus: fundamentals, confidence &amp; safety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0392" y="3255264"/>
            <a:ext cx="50200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Movement to Open determined by coaches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190488" y="1645920"/>
            <a:ext cx="5358384" cy="3410712"/>
          </a:xfrm>
          <a:prstGeom prst="roundRect">
            <a:avLst>
              <a:gd name="adj" fmla="val 4021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0" y="1828800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 |  $130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400800" y="2304288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Typically 2+ years and core skills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00800" y="2779776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Higher-paced drilling and mat awareness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00800" y="3255264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Middle schoolers join the Open group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22960" y="528523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Programs serve Pre-K through high school; HS participation is limited to eligible 14U wrestlers after the HS season.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2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 • 2026–27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22376"/>
            <a:ext cx="11109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Registration &amp; season fees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389888"/>
            <a:ext cx="11064240" cy="0"/>
          </a:xfrm>
          <a:prstGeom prst="line">
            <a:avLst/>
          </a:prstGeom>
          <a:noFill/>
          <a:ln w="16510">
            <a:solidFill>
              <a:srgbClr val="D8CE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651967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PWCDragons.org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01400" y="6501384"/>
            <a:ext cx="411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0080" y="1645920"/>
            <a:ext cx="5486400" cy="3794760"/>
          </a:xfrm>
          <a:prstGeom prst="roundRect">
            <a:avLst>
              <a:gd name="adj" fmla="val 3614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0392" y="1828800"/>
            <a:ext cx="50657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SEASON DUES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50392" y="2304288"/>
            <a:ext cx="50657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Open: $130 per wrestler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50392" y="2779776"/>
            <a:ext cx="50657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Novice: $100 per wrestler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0392" y="3255264"/>
            <a:ext cx="50657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Middle school: $100 per wrestler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50392" y="3730752"/>
            <a:ext cx="50657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Additional siblings: $50 off each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45352" y="1645920"/>
            <a:ext cx="5303520" cy="3794760"/>
          </a:xfrm>
          <a:prstGeom prst="roundRect">
            <a:avLst>
              <a:gd name="adj" fmla="val 3614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55664" y="1828800"/>
            <a:ext cx="4882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REGISTRATION REQUIREMENTS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455664" y="2304288"/>
            <a:ext cx="4882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USA Wrestling membership card required FIRST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55664" y="2779776"/>
            <a:ext cx="4882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Then register at PWCDragons.org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455664" y="3255264"/>
            <a:ext cx="4882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Required paperwork &amp; physical on file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455664" y="3730752"/>
            <a:ext cx="4882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Dues or approved minimum down payment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77240" y="5586984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Payment help is available—contact the club. SEK Elite access is included for registered Open &amp; Novice wrestlers during the season.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2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 • 2026–27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22376"/>
            <a:ext cx="11109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places to register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389888"/>
            <a:ext cx="11064240" cy="0"/>
          </a:xfrm>
          <a:prstGeom prst="line">
            <a:avLst/>
          </a:prstGeom>
          <a:noFill/>
          <a:ln w="16510">
            <a:solidFill>
              <a:srgbClr val="D8CE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651967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PWCDragons.org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01400" y="6501384"/>
            <a:ext cx="411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58368" y="1636776"/>
            <a:ext cx="5394960" cy="4370832"/>
          </a:xfrm>
          <a:prstGeom prst="roundRect">
            <a:avLst>
              <a:gd name="adj" fmla="val 3138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163056" y="1636776"/>
            <a:ext cx="5367528" cy="4370832"/>
          </a:xfrm>
          <a:prstGeom prst="roundRect">
            <a:avLst>
              <a:gd name="adj" fmla="val 3138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05256" y="1883664"/>
            <a:ext cx="48737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1: USA WRESTLING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923544" y="2368296"/>
            <a:ext cx="48371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Active USAW card REQUIRED before club registration</a:t>
            </a:r>
            <a:endParaRPr lang="en-US" sz="1500" dirty="0"/>
          </a:p>
        </p:txBody>
      </p:sp>
      <p:pic>
        <p:nvPicPr>
          <p:cNvPr id="12" name="Image 0" descr="/mnt/data/qr_usaw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48840" y="2907792"/>
            <a:ext cx="2267712" cy="2267712"/>
          </a:xfrm>
          <a:prstGeom prst="rect">
            <a:avLst/>
          </a:prstGeom>
        </p:spPr>
      </p:pic>
      <p:sp>
        <p:nvSpPr>
          <p:cNvPr id="13" name="Text 10">
            <a:hlinkClick r:id="rId3" tooltip=""/>
          </p:cNvPr>
          <p:cNvSpPr/>
          <p:nvPr/>
        </p:nvSpPr>
        <p:spPr>
          <a:xfrm>
            <a:off x="923544" y="5312664"/>
            <a:ext cx="486460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u="sng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usawmembership.com/login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6391656" y="1883664"/>
            <a:ext cx="4882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2: PWC REGISTRATION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6409944" y="2368296"/>
            <a:ext cx="4855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Register after obtaining your USAW membership</a:t>
            </a:r>
            <a:endParaRPr lang="en-US" sz="1500" dirty="0"/>
          </a:p>
        </p:txBody>
      </p:sp>
      <p:pic>
        <p:nvPicPr>
          <p:cNvPr id="16" name="Image 1" descr="/mnt/data/qr_pwc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9248" y="2907792"/>
            <a:ext cx="2267712" cy="2267712"/>
          </a:xfrm>
          <a:prstGeom prst="rect">
            <a:avLst/>
          </a:prstGeom>
        </p:spPr>
      </p:pic>
      <p:sp>
        <p:nvSpPr>
          <p:cNvPr id="17" name="Text 13">
            <a:hlinkClick r:id="rId6" tooltip=""/>
          </p:cNvPr>
          <p:cNvSpPr/>
          <p:nvPr/>
        </p:nvSpPr>
        <p:spPr>
          <a:xfrm>
            <a:off x="6409944" y="5312664"/>
            <a:ext cx="48188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u="sng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PWCDragons.org</a:t>
            </a:r>
            <a:endParaRPr lang="en-US" sz="1700" dirty="0"/>
          </a:p>
        </p:txBody>
      </p:sp>
      <p:sp>
        <p:nvSpPr>
          <p:cNvPr id="18" name="Text 14"/>
          <p:cNvSpPr/>
          <p:nvPr/>
        </p:nvSpPr>
        <p:spPr>
          <a:xfrm>
            <a:off x="850392" y="6062472"/>
            <a:ext cx="105156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separate registrations • USAW membership is mandatory to register with PWC.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2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48640" y="32004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 • 2026–27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22376"/>
            <a:ext cx="11109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WrestlingIQ • your season hub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389888"/>
            <a:ext cx="11064240" cy="0"/>
          </a:xfrm>
          <a:prstGeom prst="line">
            <a:avLst/>
          </a:prstGeom>
          <a:noFill/>
          <a:ln w="16510">
            <a:solidFill>
              <a:srgbClr val="D8CEE5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566928" y="651967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PWCDragons.org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01400" y="6501384"/>
            <a:ext cx="411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58368" y="1627632"/>
            <a:ext cx="5394960" cy="4480560"/>
          </a:xfrm>
          <a:prstGeom prst="roundRect">
            <a:avLst>
              <a:gd name="adj" fmla="val 3061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163056" y="1627632"/>
            <a:ext cx="5367528" cy="4480560"/>
          </a:xfrm>
          <a:prstGeom prst="roundRect">
            <a:avLst>
              <a:gd name="adj" fmla="val 3061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96112" y="1865376"/>
            <a:ext cx="48828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TO ACCESS IT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932688" y="2286000"/>
            <a:ext cx="47365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Visit PWCDragons.org and click Register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32688" y="2697480"/>
            <a:ext cx="47365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That takes you to WrestlingIQ to complete registration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32688" y="3172968"/>
            <a:ext cx="47365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Once registered, log in through the app or at WrestlingIQ.com</a:t>
            </a:r>
            <a:endParaRPr lang="en-US" sz="1500" dirty="0"/>
          </a:p>
        </p:txBody>
      </p:sp>
      <p:pic>
        <p:nvPicPr>
          <p:cNvPr id="14" name="Image 0" descr="/mnt/data/qr_wrestlingiq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3704" y="3776472"/>
            <a:ext cx="1783080" cy="1783080"/>
          </a:xfrm>
          <a:prstGeom prst="rect">
            <a:avLst/>
          </a:prstGeom>
        </p:spPr>
      </p:pic>
      <p:sp>
        <p:nvSpPr>
          <p:cNvPr id="15" name="Text 12">
            <a:hlinkClick r:id="rId3" tooltip=""/>
          </p:cNvPr>
          <p:cNvSpPr/>
          <p:nvPr/>
        </p:nvSpPr>
        <p:spPr>
          <a:xfrm>
            <a:off x="960120" y="5486400"/>
            <a:ext cx="477316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WrestlingIQ.com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400800" y="1865376"/>
            <a:ext cx="48646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YOU WILL USE IT FOR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6473952" y="2404872"/>
            <a:ext cx="96012" cy="96012"/>
          </a:xfrm>
          <a:prstGeom prst="ellipse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  <p:txBody>
          <a:bodyPr/>
          <a:p/>
        </p:txBody>
      </p:sp>
      <p:sp>
        <p:nvSpPr>
          <p:cNvPr id="18" name="Text 15"/>
          <p:cNvSpPr/>
          <p:nvPr/>
        </p:nvSpPr>
        <p:spPr>
          <a:xfrm>
            <a:off x="6729984" y="2304288"/>
            <a:ext cx="43708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Club calendar and important dates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6473952" y="2971800"/>
            <a:ext cx="96012" cy="96012"/>
          </a:xfrm>
          <a:prstGeom prst="ellipse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  <p:txBody>
          <a:bodyPr/>
          <a:p/>
        </p:txBody>
      </p:sp>
      <p:sp>
        <p:nvSpPr>
          <p:cNvPr id="20" name="Text 17"/>
          <p:cNvSpPr/>
          <p:nvPr/>
        </p:nvSpPr>
        <p:spPr>
          <a:xfrm>
            <a:off x="6729984" y="2871216"/>
            <a:ext cx="43708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Future tournament registrations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6473952" y="3538728"/>
            <a:ext cx="96012" cy="96012"/>
          </a:xfrm>
          <a:prstGeom prst="ellipse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  <p:txBody>
          <a:bodyPr/>
          <a:p/>
        </p:txBody>
      </p:sp>
      <p:sp>
        <p:nvSpPr>
          <p:cNvPr id="22" name="Text 19"/>
          <p:cNvSpPr/>
          <p:nvPr/>
        </p:nvSpPr>
        <p:spPr>
          <a:xfrm>
            <a:off x="6729984" y="3438144"/>
            <a:ext cx="43708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Club messaging — our primary communication tool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6473952" y="4105656"/>
            <a:ext cx="96012" cy="96012"/>
          </a:xfrm>
          <a:prstGeom prst="ellipse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  <p:txBody>
          <a:bodyPr/>
          <a:p/>
        </p:txBody>
      </p:sp>
      <p:sp>
        <p:nvSpPr>
          <p:cNvPr id="24" name="Text 21"/>
          <p:cNvSpPr/>
          <p:nvPr/>
        </p:nvSpPr>
        <p:spPr>
          <a:xfrm>
            <a:off x="6729984" y="4005072"/>
            <a:ext cx="43708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Fast updates for schedule changes, weather and reminders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6537960" y="4535424"/>
            <a:ext cx="2011680" cy="356616"/>
          </a:xfrm>
          <a:prstGeom prst="roundRect">
            <a:avLst>
              <a:gd name="adj" fmla="val 20270"/>
            </a:avLst>
          </a:prstGeom>
          <a:solidFill>
            <a:srgbClr val="26143F"/>
          </a:solidFill>
          <a:ln w="12700">
            <a:solidFill>
              <a:srgbClr val="26143F"/>
            </a:solidFill>
            <a:prstDash val="solid"/>
          </a:ln>
        </p:spPr>
        <p:txBody>
          <a:bodyPr/>
          <a:p/>
        </p:txBody>
      </p:sp>
      <p:sp>
        <p:nvSpPr>
          <p:cNvPr id="26" name="Text 23">
            <a:hlinkClick r:id="rId6"/>
          </p:cNvPr>
          <p:cNvSpPr/>
          <p:nvPr/>
        </p:nvSpPr>
        <p:spPr>
          <a:xfrm>
            <a:off x="6620256" y="4581144"/>
            <a:ext cx="186537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sz="1200" b="1">
                <a:solidFill>
                  <a:srgbClr val="FFFFFF"/>
                </a:solidFill>
              </a:rPr>
              <a:t>APPLE APP STORE</a:t>
            </a:r>
          </a:p>
        </p:txBody>
      </p:sp>
      <p:sp>
        <p:nvSpPr>
          <p:cNvPr id="27" name="Shape 24"/>
          <p:cNvSpPr/>
          <p:nvPr/>
        </p:nvSpPr>
        <p:spPr>
          <a:xfrm>
            <a:off x="8741664" y="4535424"/>
            <a:ext cx="2011680" cy="356616"/>
          </a:xfrm>
          <a:prstGeom prst="roundRect">
            <a:avLst>
              <a:gd name="adj" fmla="val 20270"/>
            </a:avLst>
          </a:prstGeom>
          <a:solidFill>
            <a:srgbClr val="1B1425"/>
          </a:solidFill>
          <a:ln w="12700">
            <a:solidFill>
              <a:srgbClr val="1B1425"/>
            </a:solidFill>
            <a:prstDash val="solid"/>
          </a:ln>
        </p:spPr>
        <p:txBody>
          <a:bodyPr/>
          <a:p/>
        </p:txBody>
      </p:sp>
      <p:sp>
        <p:nvSpPr>
          <p:cNvPr id="28" name="Text 25">
            <a:hlinkClick r:id="rId7"/>
          </p:cNvPr>
          <p:cNvSpPr/>
          <p:nvPr/>
        </p:nvSpPr>
        <p:spPr>
          <a:xfrm>
            <a:off x="8805672" y="4581144"/>
            <a:ext cx="1892807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sz="1200" b="1">
                <a:solidFill>
                  <a:srgbClr val="FFFFFF"/>
                </a:solidFill>
              </a:rPr>
              <a:t>GOOGLE PLAY • ANDROID</a:t>
            </a:r>
          </a:p>
        </p:txBody>
      </p:sp>
      <p:sp>
        <p:nvSpPr>
          <p:cNvPr id="29" name="Text 26"/>
          <p:cNvSpPr/>
          <p:nvPr/>
        </p:nvSpPr>
        <p:spPr>
          <a:xfrm>
            <a:off x="804672" y="6089904"/>
            <a:ext cx="10607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 will still post on Facebook, but WrestlingIQ messaging is the fastest and most important place for information because it sends notifications directly to your phone.</a:t>
            </a:r>
            <a:endParaRPr lang="en-US" sz="1400" dirty="0"/>
          </a:p>
        </p:txBody>
      </p:sp>
      <p:pic>
        <p:nvPicPr>
          <p:cNvPr id="30" name="Picture 29" descr="wiq_qr_ios.png">
            <a:hlinkClick r:id="rId6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7164" y="4956048"/>
            <a:ext cx="1033271" cy="1033271"/>
          </a:xfrm>
          <a:prstGeom prst="rect">
            <a:avLst/>
          </a:prstGeom>
        </p:spPr>
      </p:pic>
      <p:pic>
        <p:nvPicPr>
          <p:cNvPr id="31" name="Picture 30" descr="wiq_qr_android.png">
            <a:hlinkClick r:id="rId7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30868" y="4956048"/>
            <a:ext cx="1033271" cy="103327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2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 • 2026–27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22376"/>
            <a:ext cx="11109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Practice schedule • PHS Wrestling Room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389888"/>
            <a:ext cx="11064240" cy="0"/>
          </a:xfrm>
          <a:prstGeom prst="line">
            <a:avLst/>
          </a:prstGeom>
          <a:noFill/>
          <a:ln w="16510">
            <a:solidFill>
              <a:srgbClr val="D8CE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651967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PWCDragons.org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01400" y="6501384"/>
            <a:ext cx="411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0080" y="1645920"/>
            <a:ext cx="5449824" cy="356616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0392" y="1828800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NOVICE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50392" y="2304288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Mondays &amp; Wednesdays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50392" y="2779776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Starts the week of December 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0392" y="3255264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Season packet lists December 2 start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50392" y="3730752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Scheduled through early February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190488" y="1645920"/>
            <a:ext cx="5358384" cy="356616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0" y="1828800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400800" y="2304288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Tuesdays &amp; Thursdays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00800" y="2779776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6:00–7:30 PM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400800" y="3255264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Packet lists December 3 start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400800" y="3730752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Runs through March 12, 2027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22960" y="5413248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Practice days and start dates are subject to change—follow WrestlingIQ for confirmed updates.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2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 • 2026–27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22376"/>
            <a:ext cx="11109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SEK Elite • additional practice opportunities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389888"/>
            <a:ext cx="11064240" cy="0"/>
          </a:xfrm>
          <a:prstGeom prst="line">
            <a:avLst/>
          </a:prstGeom>
          <a:noFill/>
          <a:ln w="16510">
            <a:solidFill>
              <a:srgbClr val="D8CE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651967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PWCDragons.org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01400" y="6501384"/>
            <a:ext cx="411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85800" y="1645920"/>
            <a:ext cx="10835640" cy="777240"/>
          </a:xfrm>
          <a:prstGeom prst="roundRect">
            <a:avLst>
              <a:gd name="adj" fmla="val 17647"/>
            </a:avLst>
          </a:prstGeom>
          <a:solidFill>
            <a:srgbClr val="F0E8F7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32688" y="184708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 &amp; WED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767328" y="1847088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6:00–7:30 PM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6903720" y="1847088"/>
            <a:ext cx="4343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85800" y="2606040"/>
            <a:ext cx="10835640" cy="77724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32688" y="280720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TUESDAY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767328" y="2807208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5:30–6:30 PM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6903720" y="2807208"/>
            <a:ext cx="4343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Girls / Open • 1+ year experience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85800" y="3566160"/>
            <a:ext cx="10835640" cy="777240"/>
          </a:xfrm>
          <a:prstGeom prst="roundRect">
            <a:avLst>
              <a:gd name="adj" fmla="val 17647"/>
            </a:avLst>
          </a:prstGeom>
          <a:solidFill>
            <a:srgbClr val="F0E8F7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32688" y="37673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THURSDAY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3767328" y="3767328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5:30–6:30 PM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903720" y="3767328"/>
            <a:ext cx="4343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Novice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85800" y="4526280"/>
            <a:ext cx="10835640" cy="77724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32688" y="472744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FRIDAY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3767328" y="4727448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5:00–6:00 PM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6903720" y="4727448"/>
            <a:ext cx="4343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841248" y="5815584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Included with PWC season dues for registered Open / Novice wrestlers • Dec 1–Mar 12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2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 • 2026–27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22376"/>
            <a:ext cx="11109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Room rules: the Dragon standard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389888"/>
            <a:ext cx="11064240" cy="0"/>
          </a:xfrm>
          <a:prstGeom prst="line">
            <a:avLst/>
          </a:prstGeom>
          <a:noFill/>
          <a:ln w="16510">
            <a:solidFill>
              <a:srgbClr val="D8CE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651967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PWCDragons.org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01400" y="6501384"/>
            <a:ext cx="411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868680" y="1746504"/>
            <a:ext cx="96012" cy="96012"/>
          </a:xfrm>
          <a:prstGeom prst="ellipse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24712" y="1645920"/>
            <a:ext cx="1033272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Pay attention when coaches teach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868680" y="2523744"/>
            <a:ext cx="96012" cy="96012"/>
          </a:xfrm>
          <a:prstGeom prst="ellipse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24712" y="2423160"/>
            <a:ext cx="1033272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Give 100% effort throughout practice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68680" y="3300984"/>
            <a:ext cx="96012" cy="96012"/>
          </a:xfrm>
          <a:prstGeom prst="ellipse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24712" y="3200400"/>
            <a:ext cx="1033272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through frustration and ask for help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868680" y="4078224"/>
            <a:ext cx="96012" cy="96012"/>
          </a:xfrm>
          <a:prstGeom prst="ellipse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24712" y="3977640"/>
            <a:ext cx="1033272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talking while coaches are instructing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868680" y="4855464"/>
            <a:ext cx="96012" cy="96012"/>
          </a:xfrm>
          <a:prstGeom prst="ellipse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24712" y="4754880"/>
            <a:ext cx="1033272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Respect teammates, opponents and coaches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914400" y="5806440"/>
            <a:ext cx="10378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Parents are welcome to stay; please take side conversations outside the room.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2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 • 2026–27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22376"/>
            <a:ext cx="11109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Practice gear &amp; wrestler hygiene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389888"/>
            <a:ext cx="11064240" cy="0"/>
          </a:xfrm>
          <a:prstGeom prst="line">
            <a:avLst/>
          </a:prstGeom>
          <a:noFill/>
          <a:ln w="16510">
            <a:solidFill>
              <a:srgbClr val="D8CE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651967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PWCDragons.org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01400" y="6501384"/>
            <a:ext cx="411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0080" y="1645920"/>
            <a:ext cx="5394960" cy="3840480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0392" y="1828800"/>
            <a:ext cx="4974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BRING TO PRACTICE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50392" y="2304288"/>
            <a:ext cx="49743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Wrestling shoes only on the mat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50392" y="2779776"/>
            <a:ext cx="49743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T-shirt and shorts / athletic clothes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0392" y="3255264"/>
            <a:ext cx="49743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Headgear strongly recommended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50392" y="3730752"/>
            <a:ext cx="49743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Water bottle and ready-to-learn attitude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181344" y="1645920"/>
            <a:ext cx="5358384" cy="3840480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91656" y="1828800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OUR TEAM HEALTHY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391656" y="2304288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Shower promptly after practices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91656" y="2779776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Wash practice clothes between uses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391656" y="3255264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Clean/disinfect shoes &amp; headgear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91656" y="3730752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Tell coaches about suspicious skin issues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31520" y="5715000"/>
            <a:ext cx="10744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Tournament days: bring singlet, wrestling shoes and headgear; mouthguard if braces.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2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 • 2026–27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22376"/>
            <a:ext cx="11109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Tournament season • what parents should know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389888"/>
            <a:ext cx="11064240" cy="0"/>
          </a:xfrm>
          <a:prstGeom prst="line">
            <a:avLst/>
          </a:prstGeom>
          <a:noFill/>
          <a:ln w="16510">
            <a:solidFill>
              <a:srgbClr val="D8CE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651967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PWCDragons.org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01400" y="6501384"/>
            <a:ext cx="411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777240" y="1700784"/>
            <a:ext cx="96012" cy="96012"/>
          </a:xfrm>
          <a:prstGeom prst="ellipse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33272" y="1600200"/>
            <a:ext cx="10515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Events are usually on Saturdays or Sundays; many have split sessions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777240" y="2468880"/>
            <a:ext cx="96012" cy="96012"/>
          </a:xfrm>
          <a:prstGeom prst="ellipse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33272" y="2368296"/>
            <a:ext cx="10515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Age group is based on wrestler’s age on August 31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777240" y="3236976"/>
            <a:ext cx="96012" cy="96012"/>
          </a:xfrm>
          <a:prstGeom prst="ellipse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33272" y="3136392"/>
            <a:ext cx="10515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Weight verification / weigh-ins are required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777240" y="4005072"/>
            <a:ext cx="96012" cy="96012"/>
          </a:xfrm>
          <a:prstGeom prst="ellipse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33272" y="3904488"/>
            <a:ext cx="10515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Typical tournament entry fees: approximately $20–$30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777240" y="4773168"/>
            <a:ext cx="96012" cy="96012"/>
          </a:xfrm>
          <a:prstGeom prst="ellipse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33272" y="4672584"/>
            <a:ext cx="10515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Club registration cutoffs are firm—register on time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41248" y="5742432"/>
            <a:ext cx="103327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Common age groups: 6U • 8U • 10U • 12U • 14U • HS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2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 • 2026–27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22376"/>
            <a:ext cx="11109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Tournament entries &amp; mat-side coaching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389888"/>
            <a:ext cx="11064240" cy="0"/>
          </a:xfrm>
          <a:prstGeom prst="line">
            <a:avLst/>
          </a:prstGeom>
          <a:noFill/>
          <a:ln w="16510">
            <a:solidFill>
              <a:srgbClr val="D8CE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651967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PWCDragons.org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01400" y="6501384"/>
            <a:ext cx="411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0080" y="1673352"/>
            <a:ext cx="5440680" cy="3749040"/>
          </a:xfrm>
          <a:prstGeom prst="roundRect">
            <a:avLst>
              <a:gd name="adj" fmla="val 3659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0392" y="1856232"/>
            <a:ext cx="50200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THIS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50392" y="2331720"/>
            <a:ext cx="50200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the event in WrestlingIQ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50392" y="2807208"/>
            <a:ext cx="50200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the flyer and registration deadline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0392" y="3282696"/>
            <a:ext cx="50200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Complete required entry info and payment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50392" y="3758184"/>
            <a:ext cx="50200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session, weigh-in and mat time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190488" y="1673352"/>
            <a:ext cx="5349240" cy="3749040"/>
          </a:xfrm>
          <a:prstGeom prst="roundRect">
            <a:avLst>
              <a:gd name="adj" fmla="val 3659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0" y="1856232"/>
            <a:ext cx="49286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DON’T DO THIS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400800" y="2331720"/>
            <a:ext cx="49286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self-register through Trackwrestling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00800" y="2807208"/>
            <a:ext cx="49286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independent entry may disrupt the club list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400800" y="3282696"/>
            <a:ext cx="49286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Coaches track bouts using team registrations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400800" y="3758184"/>
            <a:ext cx="49286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Trackwrestling / USA Bracketing = brackets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77240" y="5669280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WrestlingIQ is our primary source for event details, sign-ups and schedule changes.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2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 • 2026–27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22376"/>
            <a:ext cx="11109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Tournament announcements coming soon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389888"/>
            <a:ext cx="11064240" cy="0"/>
          </a:xfrm>
          <a:prstGeom prst="line">
            <a:avLst/>
          </a:prstGeom>
          <a:noFill/>
          <a:ln w="16510">
            <a:solidFill>
              <a:srgbClr val="D8CE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651967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PWCDragons.org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01400" y="6501384"/>
            <a:ext cx="411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777240" y="1673352"/>
            <a:ext cx="10652760" cy="1865376"/>
          </a:xfrm>
          <a:prstGeom prst="roundRect">
            <a:avLst>
              <a:gd name="adj" fmla="val 7353"/>
            </a:avLst>
          </a:prstGeom>
          <a:solidFill>
            <a:srgbClr val="EEE6F6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43000" y="1956816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spc="100" kern="0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TOURNAMENT SCHEDULE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097280" y="2432304"/>
            <a:ext cx="99669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COMING SOON</a:t>
            </a:r>
            <a:endParaRPr lang="en-US" sz="4200" dirty="0"/>
          </a:p>
        </p:txBody>
      </p:sp>
      <p:sp>
        <p:nvSpPr>
          <p:cNvPr id="11" name="Shape 9"/>
          <p:cNvSpPr/>
          <p:nvPr/>
        </p:nvSpPr>
        <p:spPr>
          <a:xfrm>
            <a:off x="777240" y="3739896"/>
            <a:ext cx="5175504" cy="169164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87552" y="3922776"/>
            <a:ext cx="4754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TO EXPECT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987552" y="4398264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club is still selecting tournaments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87552" y="4873752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 will announce events when confirmed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117336" y="3739896"/>
            <a:ext cx="5303520" cy="169164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27648" y="3922776"/>
            <a:ext cx="4882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TO FIND THEM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6327648" y="4398264"/>
            <a:ext cx="4882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WrestlingIQ calendar is the official source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327648" y="4873752"/>
            <a:ext cx="4882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Dates, flyers and entry details posted there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4400" y="5715000"/>
            <a:ext cx="1033272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Watch WrestlingIQ for the finalized schedule and tournament registration deadlines.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2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 • 2026–27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22376"/>
            <a:ext cx="11109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Order your 2026–27 Dragon gear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389888"/>
            <a:ext cx="11064240" cy="0"/>
          </a:xfrm>
          <a:prstGeom prst="line">
            <a:avLst/>
          </a:prstGeom>
          <a:noFill/>
          <a:ln w="16510">
            <a:solidFill>
              <a:srgbClr val="D8CE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651967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PWCDragons.org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01400" y="6501384"/>
            <a:ext cx="411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000" dirty="0"/>
          </a:p>
        </p:txBody>
      </p:sp>
      <p:pic>
        <p:nvPicPr>
          <p:cNvPr id="8" name="Image 0" descr="/mnt/data/802030761_1631572995422764_3501519432829158693_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944" y="1536192"/>
            <a:ext cx="3840480" cy="4544568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718304" y="1655064"/>
            <a:ext cx="6729984" cy="4535424"/>
          </a:xfrm>
          <a:prstGeom prst="roundRect">
            <a:avLst>
              <a:gd name="adj" fmla="val 3024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029200" y="1956816"/>
            <a:ext cx="34290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 EARN IT</a:t>
            </a:r>
            <a:endParaRPr lang="en-US" sz="3000" dirty="0"/>
          </a:p>
        </p:txBody>
      </p:sp>
      <p:sp>
        <p:nvSpPr>
          <p:cNvPr id="11" name="Text 8"/>
          <p:cNvSpPr/>
          <p:nvPr/>
        </p:nvSpPr>
        <p:spPr>
          <a:xfrm>
            <a:off x="5038344" y="2532888"/>
            <a:ext cx="341071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ONLINE GEAR STORE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5029200" y="3054096"/>
            <a:ext cx="3429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NOVEMBER 16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5038344" y="3547872"/>
            <a:ext cx="34381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MIDNIGHT DEADLINE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029200" y="4105656"/>
            <a:ext cx="33558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Singlets, wrestler packages, tees, hoodies, shorts &amp; joggers.</a:t>
            </a:r>
            <a:endParaRPr lang="en-US" sz="1600" dirty="0"/>
          </a:p>
        </p:txBody>
      </p:sp>
      <p:pic>
        <p:nvPicPr>
          <p:cNvPr id="15" name="Image 1" descr="/mnt/data/qr_gear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5672" y="2267712"/>
            <a:ext cx="2267712" cy="2267712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8741664" y="4626864"/>
            <a:ext cx="240487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SCAN TO SHOP</a:t>
            </a:r>
            <a:endParaRPr lang="en-US" sz="1800" dirty="0"/>
          </a:p>
        </p:txBody>
      </p:sp>
      <p:sp>
        <p:nvSpPr>
          <p:cNvPr id="17" name="Text 13">
            <a:hlinkClick r:id="rId4" tooltip=""/>
          </p:cNvPr>
          <p:cNvSpPr/>
          <p:nvPr/>
        </p:nvSpPr>
        <p:spPr>
          <a:xfrm>
            <a:off x="4992624" y="5266944"/>
            <a:ext cx="6153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goearnit.tuosystems.com/stores/pittsburgwrestling2026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2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 • 2026–27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22376"/>
            <a:ext cx="11109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2026–27 Go Earn It pricing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389888"/>
            <a:ext cx="11064240" cy="0"/>
          </a:xfrm>
          <a:prstGeom prst="line">
            <a:avLst/>
          </a:prstGeom>
          <a:noFill/>
          <a:ln w="16510">
            <a:solidFill>
              <a:srgbClr val="D8CE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651967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PWCDragons.org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01400" y="6501384"/>
            <a:ext cx="411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704088" y="1554480"/>
            <a:ext cx="10744200" cy="502920"/>
          </a:xfrm>
          <a:prstGeom prst="roundRect">
            <a:avLst>
              <a:gd name="adj" fmla="val 27273"/>
            </a:avLst>
          </a:prstGeom>
          <a:solidFill>
            <a:srgbClr val="EFE8F7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976" y="1645920"/>
            <a:ext cx="7955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Men’s / women’s singlets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9537192" y="1645920"/>
            <a:ext cx="1572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9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$45.99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704088" y="2167128"/>
            <a:ext cx="10744200" cy="502920"/>
          </a:xfrm>
          <a:prstGeom prst="roundRect">
            <a:avLst>
              <a:gd name="adj" fmla="val 27273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50976" y="2258568"/>
            <a:ext cx="7955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Long-sleeve dri-fit tee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537192" y="2258568"/>
            <a:ext cx="1572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9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$39.99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704088" y="2779776"/>
            <a:ext cx="10744200" cy="502920"/>
          </a:xfrm>
          <a:prstGeom prst="roundRect">
            <a:avLst>
              <a:gd name="adj" fmla="val 27273"/>
            </a:avLst>
          </a:prstGeom>
          <a:solidFill>
            <a:srgbClr val="EFE8F7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50976" y="2871216"/>
            <a:ext cx="7955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Dri-fit workout shorts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537192" y="2871216"/>
            <a:ext cx="1572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9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$35.99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704088" y="3392424"/>
            <a:ext cx="10744200" cy="502920"/>
          </a:xfrm>
          <a:prstGeom prst="roundRect">
            <a:avLst>
              <a:gd name="adj" fmla="val 27273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0976" y="3483864"/>
            <a:ext cx="7955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Cotton tee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537192" y="3483864"/>
            <a:ext cx="1572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9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$19.99</a:t>
            </a:r>
            <a:endParaRPr lang="en-US" sz="1900" dirty="0"/>
          </a:p>
        </p:txBody>
      </p:sp>
      <p:sp>
        <p:nvSpPr>
          <p:cNvPr id="20" name="Shape 18"/>
          <p:cNvSpPr/>
          <p:nvPr/>
        </p:nvSpPr>
        <p:spPr>
          <a:xfrm>
            <a:off x="704088" y="4005072"/>
            <a:ext cx="10744200" cy="502920"/>
          </a:xfrm>
          <a:prstGeom prst="roundRect">
            <a:avLst>
              <a:gd name="adj" fmla="val 27273"/>
            </a:avLst>
          </a:prstGeom>
          <a:solidFill>
            <a:srgbClr val="EFE8F7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50976" y="4096512"/>
            <a:ext cx="7955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Dual-blend hoodie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9537192" y="4096512"/>
            <a:ext cx="1572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9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$29.99</a:t>
            </a:r>
            <a:endParaRPr lang="en-US" sz="1900" dirty="0"/>
          </a:p>
        </p:txBody>
      </p:sp>
      <p:sp>
        <p:nvSpPr>
          <p:cNvPr id="23" name="Shape 21"/>
          <p:cNvSpPr/>
          <p:nvPr/>
        </p:nvSpPr>
        <p:spPr>
          <a:xfrm>
            <a:off x="704088" y="4617720"/>
            <a:ext cx="10744200" cy="502920"/>
          </a:xfrm>
          <a:prstGeom prst="roundRect">
            <a:avLst>
              <a:gd name="adj" fmla="val 27273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50976" y="4709160"/>
            <a:ext cx="7955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Printed joggers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9537192" y="4709160"/>
            <a:ext cx="1572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9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$34.99</a:t>
            </a:r>
            <a:endParaRPr lang="en-US" sz="1900" dirty="0"/>
          </a:p>
        </p:txBody>
      </p:sp>
      <p:sp>
        <p:nvSpPr>
          <p:cNvPr id="26" name="Shape 24"/>
          <p:cNvSpPr/>
          <p:nvPr/>
        </p:nvSpPr>
        <p:spPr>
          <a:xfrm>
            <a:off x="704088" y="5230368"/>
            <a:ext cx="10744200" cy="502920"/>
          </a:xfrm>
          <a:prstGeom prst="roundRect">
            <a:avLst>
              <a:gd name="adj" fmla="val 27273"/>
            </a:avLst>
          </a:prstGeom>
          <a:solidFill>
            <a:srgbClr val="EFE8F7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50976" y="5321808"/>
            <a:ext cx="7955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Wrestler’s package (M/W)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9537192" y="5321808"/>
            <a:ext cx="1572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9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$115.00</a:t>
            </a:r>
            <a:endParaRPr lang="en-US" sz="1900" dirty="0"/>
          </a:p>
        </p:txBody>
      </p:sp>
      <p:sp>
        <p:nvSpPr>
          <p:cNvPr id="29" name="Text 27"/>
          <p:cNvSpPr/>
          <p:nvPr/>
        </p:nvSpPr>
        <p:spPr>
          <a:xfrm>
            <a:off x="822960" y="6044184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online storefront controls product availability, sizing and customization options.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2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 • 2026–27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22376"/>
            <a:ext cx="11109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Fundraising • digital raffle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389888"/>
            <a:ext cx="11064240" cy="0"/>
          </a:xfrm>
          <a:prstGeom prst="line">
            <a:avLst/>
          </a:prstGeom>
          <a:noFill/>
          <a:ln w="16510">
            <a:solidFill>
              <a:srgbClr val="D8CE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651967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PWCDragons.org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01400" y="6501384"/>
            <a:ext cx="411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777240" y="1691640"/>
            <a:ext cx="10698480" cy="3749040"/>
          </a:xfrm>
          <a:prstGeom prst="roundRect">
            <a:avLst>
              <a:gd name="adj" fmla="val 3659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06424" y="2039112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9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GUN RAFFLE</a:t>
            </a:r>
            <a:endParaRPr lang="en-US" sz="3900" dirty="0"/>
          </a:p>
        </p:txBody>
      </p:sp>
      <p:sp>
        <p:nvSpPr>
          <p:cNvPr id="10" name="Text 8"/>
          <p:cNvSpPr/>
          <p:nvPr/>
        </p:nvSpPr>
        <p:spPr>
          <a:xfrm>
            <a:off x="1170432" y="2862072"/>
            <a:ext cx="9875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100% DIGITAL VIA RAISE365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1234440" y="3721608"/>
            <a:ext cx="9784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and model: TO BE DETERMINED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280160" y="4379976"/>
            <a:ext cx="964692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Ticket pricing, dates, participation instructions and drawing details: MORE INFORMATION TO COME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822960" y="571500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Firearm transfer and participation will be subject to applicable law and eligibility rules.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2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 • 2026–27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22376"/>
            <a:ext cx="11109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fall dates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389888"/>
            <a:ext cx="11064240" cy="0"/>
          </a:xfrm>
          <a:prstGeom prst="line">
            <a:avLst/>
          </a:prstGeom>
          <a:noFill/>
          <a:ln w="16510">
            <a:solidFill>
              <a:srgbClr val="D8CE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651967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PWCDragons.org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01400" y="6501384"/>
            <a:ext cx="411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94944" y="1508760"/>
            <a:ext cx="10789920" cy="448056"/>
          </a:xfrm>
          <a:prstGeom prst="roundRect">
            <a:avLst>
              <a:gd name="adj" fmla="val 30612"/>
            </a:avLst>
          </a:prstGeom>
          <a:solidFill>
            <a:srgbClr val="EEE8F5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41832" y="1572768"/>
            <a:ext cx="18288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OCT 18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2971800" y="1572768"/>
            <a:ext cx="82296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Dragon Coaches Clinic • SEK Elite • 6 PM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94944" y="2066544"/>
            <a:ext cx="10789920" cy="448056"/>
          </a:xfrm>
          <a:prstGeom prst="roundRect">
            <a:avLst>
              <a:gd name="adj" fmla="val 30612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41832" y="2130552"/>
            <a:ext cx="18288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OCT 24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2971800" y="2130552"/>
            <a:ext cx="82296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Eric &amp; Johnny Akin Parent/Kid Camp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94944" y="2624328"/>
            <a:ext cx="10789920" cy="448056"/>
          </a:xfrm>
          <a:prstGeom prst="roundRect">
            <a:avLst>
              <a:gd name="adj" fmla="val 30612"/>
            </a:avLst>
          </a:prstGeom>
          <a:solidFill>
            <a:srgbClr val="EEE8F5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" y="2688336"/>
            <a:ext cx="18288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NOV 01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971800" y="2688336"/>
            <a:ext cx="82296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Team Scrap with Boo Dryden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94944" y="3182112"/>
            <a:ext cx="10789920" cy="448056"/>
          </a:xfrm>
          <a:prstGeom prst="roundRect">
            <a:avLst>
              <a:gd name="adj" fmla="val 30612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41832" y="3246120"/>
            <a:ext cx="18288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NOV 16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2971800" y="3246120"/>
            <a:ext cx="82296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 Earn It gear store closes at midnight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94944" y="3739896"/>
            <a:ext cx="10789920" cy="448056"/>
          </a:xfrm>
          <a:prstGeom prst="roundRect">
            <a:avLst>
              <a:gd name="adj" fmla="val 30612"/>
            </a:avLst>
          </a:prstGeom>
          <a:solidFill>
            <a:srgbClr val="EEE8F5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41832" y="3803904"/>
            <a:ext cx="18288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NOV 27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2971800" y="3803904"/>
            <a:ext cx="82296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Team Scrap with Boo Dryden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94944" y="4297680"/>
            <a:ext cx="10789920" cy="448056"/>
          </a:xfrm>
          <a:prstGeom prst="roundRect">
            <a:avLst>
              <a:gd name="adj" fmla="val 30612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41832" y="4361688"/>
            <a:ext cx="18288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NOV 30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2971800" y="4361688"/>
            <a:ext cx="82296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 / SEK Elite Christmas float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94944" y="4855464"/>
            <a:ext cx="10789920" cy="448056"/>
          </a:xfrm>
          <a:prstGeom prst="roundRect">
            <a:avLst>
              <a:gd name="adj" fmla="val 30612"/>
            </a:avLst>
          </a:prstGeom>
          <a:solidFill>
            <a:srgbClr val="EEE8F5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41832" y="4919472"/>
            <a:ext cx="18288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 01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2971800" y="4919472"/>
            <a:ext cx="82296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PHS Purple &amp; White Dual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94944" y="5413248"/>
            <a:ext cx="10789920" cy="448056"/>
          </a:xfrm>
          <a:prstGeom prst="roundRect">
            <a:avLst>
              <a:gd name="adj" fmla="val 30612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41832" y="5477256"/>
            <a:ext cx="18288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 02–03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2971800" y="5477256"/>
            <a:ext cx="82296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 Novice / Open practices (per packet)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768096" y="6062472"/>
            <a:ext cx="106070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Sunday Dragon open mats continue at SEK Elite at 1 PM through Nov 8 (7th–12th grade with USAW card).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2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 • 2026–27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22376"/>
            <a:ext cx="11109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Stay connected all season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389888"/>
            <a:ext cx="11064240" cy="0"/>
          </a:xfrm>
          <a:prstGeom prst="line">
            <a:avLst/>
          </a:prstGeom>
          <a:noFill/>
          <a:ln w="16510">
            <a:solidFill>
              <a:srgbClr val="D8CE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651967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PWCDragons.org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01400" y="6501384"/>
            <a:ext cx="411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0080" y="1691640"/>
            <a:ext cx="5394960" cy="4087368"/>
          </a:xfrm>
          <a:prstGeom prst="roundRect">
            <a:avLst>
              <a:gd name="adj" fmla="val 3356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0392" y="1874520"/>
            <a:ext cx="4974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WRESTLINGIQ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50392" y="2350008"/>
            <a:ext cx="49743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club communications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50392" y="2825496"/>
            <a:ext cx="49743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Calendar and practice changes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50392" y="3300984"/>
            <a:ext cx="49743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Tournament sign-ups &amp; instructions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50392" y="3776472"/>
            <a:ext cx="49743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Instant phone notifications via messaging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23544" y="5248656"/>
            <a:ext cx="48188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dedicated WrestlingIQ slide for app details and setup.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181344" y="1691640"/>
            <a:ext cx="5358384" cy="4087368"/>
          </a:xfrm>
          <a:prstGeom prst="roundRect">
            <a:avLst>
              <a:gd name="adj" fmla="val 3356"/>
            </a:avLst>
          </a:prstGeom>
          <a:solidFill>
            <a:srgbClr val="FFFFFF"/>
          </a:solidFill>
          <a:ln w="12700">
            <a:solidFill>
              <a:srgbClr val="E3DAE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28232" y="1865376"/>
            <a:ext cx="48554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CLUB CHANNELS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6428232" y="2286000"/>
            <a:ext cx="4818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Scan to open the website or Facebook page</a:t>
            </a:r>
            <a:endParaRPr lang="en-US" sz="1500" dirty="0"/>
          </a:p>
        </p:txBody>
      </p:sp>
      <p:pic>
        <p:nvPicPr>
          <p:cNvPr id="18" name="Image 0" descr="/mnt/data/qr_pwc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1112" y="2843784"/>
            <a:ext cx="1828800" cy="1828800"/>
          </a:xfrm>
          <a:prstGeom prst="rect">
            <a:avLst/>
          </a:prstGeom>
        </p:spPr>
      </p:pic>
      <p:pic>
        <p:nvPicPr>
          <p:cNvPr id="19" name="Image 1" descr="/mnt/data/qr_facebook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8864" y="2843784"/>
            <a:ext cx="1828800" cy="1828800"/>
          </a:xfrm>
          <a:prstGeom prst="rect">
            <a:avLst/>
          </a:prstGeom>
        </p:spPr>
      </p:pic>
      <p:sp>
        <p:nvSpPr>
          <p:cNvPr id="20" name="Text 16">
            <a:hlinkClick r:id="rId5" tooltip=""/>
          </p:cNvPr>
          <p:cNvSpPr/>
          <p:nvPr/>
        </p:nvSpPr>
        <p:spPr>
          <a:xfrm>
            <a:off x="6318504" y="4855464"/>
            <a:ext cx="239572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u="sng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PWCDragons.org</a:t>
            </a:r>
            <a:endParaRPr lang="en-US" sz="1500" dirty="0"/>
          </a:p>
        </p:txBody>
      </p:sp>
      <p:sp>
        <p:nvSpPr>
          <p:cNvPr id="21" name="Text 17">
            <a:hlinkClick r:id="rId6" tooltip=""/>
          </p:cNvPr>
          <p:cNvSpPr/>
          <p:nvPr/>
        </p:nvSpPr>
        <p:spPr>
          <a:xfrm>
            <a:off x="8814816" y="4855464"/>
            <a:ext cx="252374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u="sng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 / PWCDragons</a:t>
            </a:r>
            <a:endParaRPr lang="en-US" sz="1400" dirty="0"/>
          </a:p>
        </p:txBody>
      </p:sp>
      <p:sp>
        <p:nvSpPr>
          <p:cNvPr id="22" name="Text 18"/>
          <p:cNvSpPr/>
          <p:nvPr/>
        </p:nvSpPr>
        <p:spPr>
          <a:xfrm>
            <a:off x="822960" y="5998464"/>
            <a:ext cx="1051560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 USD 250 cancels school for weather, PWC practice is canceled.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2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 • 2026–27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22376"/>
            <a:ext cx="11109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614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Before you leave tonight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389888"/>
            <a:ext cx="11064240" cy="0"/>
          </a:xfrm>
          <a:prstGeom prst="line">
            <a:avLst/>
          </a:prstGeom>
          <a:noFill/>
          <a:ln w="16510">
            <a:solidFill>
              <a:srgbClr val="D8CE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651967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PWCDragons.org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01400" y="6501384"/>
            <a:ext cx="411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77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822960" y="1764792"/>
            <a:ext cx="96012" cy="96012"/>
          </a:xfrm>
          <a:prstGeom prst="ellipse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78992" y="1664208"/>
            <a:ext cx="1042416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Get your USAW card FIRST—it is required for PWC registration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822960" y="2542032"/>
            <a:ext cx="96012" cy="96012"/>
          </a:xfrm>
          <a:prstGeom prst="ellipse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78992" y="2441448"/>
            <a:ext cx="1042416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Complete wrestler registration at PWCDragons.org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822960" y="3319272"/>
            <a:ext cx="96012" cy="96012"/>
          </a:xfrm>
          <a:prstGeom prst="ellipse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78992" y="3218688"/>
            <a:ext cx="1042416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practice times and tournament notices in WrestlingIQ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822960" y="4096512"/>
            <a:ext cx="96012" cy="96012"/>
          </a:xfrm>
          <a:prstGeom prst="ellipse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78992" y="3995928"/>
            <a:ext cx="1042416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Order Dragon gear by November 16 at midnight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822960" y="4873752"/>
            <a:ext cx="96012" cy="96012"/>
          </a:xfrm>
          <a:prstGeom prst="ellipse">
            <a:avLst/>
          </a:prstGeom>
          <a:solidFill>
            <a:srgbClr val="522681"/>
          </a:solidFill>
          <a:ln w="12700">
            <a:solidFill>
              <a:srgbClr val="52268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78992" y="4773168"/>
            <a:ext cx="1042416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1B14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Watch for Raise365 raffle details and volunteer opportunities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41248" y="5760720"/>
            <a:ext cx="10515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5226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Thank you for supporting our wrestlers, coaches and the Pittsburg Wrestling Club!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2614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1024128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QUESTIONS?</a:t>
            </a:r>
            <a:endParaRPr lang="en-US" sz="5100" dirty="0"/>
          </a:p>
        </p:txBody>
      </p:sp>
      <p:pic>
        <p:nvPicPr>
          <p:cNvPr id="3" name="Image 0" descr="/mnt/data/image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0" y="2176272"/>
            <a:ext cx="2468880" cy="24688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22960" y="5010912"/>
            <a:ext cx="105156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PWCDragons.org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822960" y="5596128"/>
            <a:ext cx="10515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D5C8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Facebook.com/PWCDragons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PWC Parent Meeting 2026–27</dc:title>
  <dc:subject>2026–27 Parent Meeting</dc:subject>
  <dc:creator>Pittsburg Wrestling Club</dc:creator>
  <cp:lastModifiedBy>Pittsburg Wrestling Club</cp:lastModifiedBy>
  <cp:revision>1</cp:revision>
  <dcterms:created xsi:type="dcterms:W3CDTF">2026-10-12T14:25:45Z</dcterms:created>
  <dcterms:modified xsi:type="dcterms:W3CDTF">2026-10-12T14:25:45Z</dcterms:modified>
</cp:coreProperties>
</file>